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6858000" cx="9144000"/>
  <p:notesSz cx="6950075" cy="9236075"/>
  <p:embeddedFontLst>
    <p:embeddedFont>
      <p:font typeface="Candara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09">
          <p15:clr>
            <a:srgbClr val="000000"/>
          </p15:clr>
        </p15:guide>
        <p15:guide id="2" pos="2189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09" orient="horz"/>
        <p:guide pos="218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andara-bold.fntdata"/><Relationship Id="rId47" Type="http://schemas.openxmlformats.org/officeDocument/2006/relationships/font" Target="fonts/Candara-regular.fntdata"/><Relationship Id="rId49" Type="http://schemas.openxmlformats.org/officeDocument/2006/relationships/font" Target="fonts/Canda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Candar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f871544d4_0_40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6f871544d4_0_40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Relief- I'm tired of lying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Impatience-I've left my lover and told you everything. What more do you want from me?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Chronic anxiety-As long as I keep busy, I'll be okay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Justified anger- I'm doing what I want to do, and it feels right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Absence of guilt-justified because of past anger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Guilt over the children- What kind of role model am I?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Isolation- Embarrassed and no one is there for 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Hopelessness- NO relationship will ever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Paralysis - I don't know which way to go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Self-disgust</a:t>
            </a:r>
            <a:endParaRPr/>
          </a:p>
        </p:txBody>
      </p:sp>
      <p:sp>
        <p:nvSpPr>
          <p:cNvPr id="227" name="Google Shape;227;g6f871544d4_0_40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f871544d4_0_57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6f871544d4_0_57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f871544d4_0_19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f871544d4_0_19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6f871544d4_0_19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6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7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8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9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0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1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2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3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f871544d4_0_35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6f871544d4_0_35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4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f871544d4_0_132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6f871544d4_0_132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5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f871544d4_0_2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f871544d4_0_2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6f871544d4_0_2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f871544d4_0_52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6f871544d4_0_52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6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8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7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9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0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f871544d4_0_25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6f871544d4_0_25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6f871544d4_0_25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f871544d4_0_125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f871544d4_0_125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6f871544d4_0_125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f871544d4_0_145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f871544d4_0_145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6f871544d4_0_145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f871544d4_0_150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6f871544d4_0_150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6f871544d4_0_150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f871544d4_0_137:notes"/>
          <p:cNvSpPr/>
          <p:nvPr>
            <p:ph idx="2" type="sldImg"/>
          </p:nvPr>
        </p:nvSpPr>
        <p:spPr>
          <a:xfrm>
            <a:off x="1165225" y="692150"/>
            <a:ext cx="46197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f871544d4_0_137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6f871544d4_0_137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1165225" y="692150"/>
            <a:ext cx="46196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21798F"/>
              </a:gs>
              <a:gs pos="100000">
                <a:srgbClr val="77CCE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4" name="Google Shape;24;p2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25" name="Google Shape;25;p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0" name="Google Shape;30;p2"/>
          <p:cNvSpPr txBox="1"/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" type="subTitle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2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1"/>
          <p:cNvSpPr txBox="1"/>
          <p:nvPr>
            <p:ph idx="1" type="body"/>
          </p:nvPr>
        </p:nvSpPr>
        <p:spPr>
          <a:xfrm rot="5400000">
            <a:off x="2851000" y="696667"/>
            <a:ext cx="3450600" cy="74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indent="-368300" lvl="1" marL="914400" rtl="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6" name="Google Shape;116;p11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1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21798F"/>
              </a:gs>
              <a:gs pos="90000">
                <a:srgbClr val="77CCE0"/>
              </a:gs>
              <a:gs pos="100000">
                <a:srgbClr val="77CCE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Google Shape;121;p12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125" name="Google Shape;125;p1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0" name="Google Shape;130;p12"/>
          <p:cNvSpPr txBox="1"/>
          <p:nvPr>
            <p:ph type="title"/>
          </p:nvPr>
        </p:nvSpPr>
        <p:spPr>
          <a:xfrm rot="5400000">
            <a:off x="5414400" y="2662800"/>
            <a:ext cx="448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" type="body"/>
          </p:nvPr>
        </p:nvSpPr>
        <p:spPr>
          <a:xfrm rot="5400000">
            <a:off x="1223400" y="681600"/>
            <a:ext cx="448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indent="-368300" lvl="1" marL="9144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21798F"/>
              </a:gs>
              <a:gs pos="90000">
                <a:srgbClr val="77CCE0"/>
              </a:gs>
              <a:gs pos="100000">
                <a:srgbClr val="77CCE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7" name="Google Shape;37;p3"/>
          <p:cNvGrpSpPr/>
          <p:nvPr/>
        </p:nvGrpSpPr>
        <p:grpSpPr>
          <a:xfrm>
            <a:off x="211645" y="714269"/>
            <a:ext cx="8723434" cy="1329908"/>
            <a:chOff x="-3905251" y="4294188"/>
            <a:chExt cx="13027829" cy="1892300"/>
          </a:xfrm>
        </p:grpSpPr>
        <p:sp>
          <p:nvSpPr>
            <p:cNvPr id="38" name="Google Shape;38;p3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3" name="Google Shape;43;p3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4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228600" y="228600"/>
            <a:ext cx="8695800" cy="47367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21798F"/>
              </a:gs>
              <a:gs pos="100000">
                <a:srgbClr val="77CCE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6047438" y="4203592"/>
            <a:ext cx="2876431" cy="714026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3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2619320" y="4075290"/>
            <a:ext cx="5544517" cy="850139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2828728" y="4087562"/>
            <a:ext cx="5467982" cy="774272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5609489" y="4074174"/>
            <a:ext cx="3308002" cy="651548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211665" y="4058555"/>
            <a:ext cx="8723372" cy="1329873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4" name="Google Shape;64;p6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" type="body"/>
          </p:nvPr>
        </p:nvSpPr>
        <p:spPr>
          <a:xfrm>
            <a:off x="1367365" y="1437448"/>
            <a:ext cx="6417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6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7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" type="body"/>
          </p:nvPr>
        </p:nvSpPr>
        <p:spPr>
          <a:xfrm>
            <a:off x="676656" y="2678114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8"/>
          <p:cNvSpPr txBox="1"/>
          <p:nvPr>
            <p:ph idx="2" type="body"/>
          </p:nvPr>
        </p:nvSpPr>
        <p:spPr>
          <a:xfrm>
            <a:off x="677332" y="3429000"/>
            <a:ext cx="38202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80" name="Google Shape;80;p8"/>
          <p:cNvSpPr txBox="1"/>
          <p:nvPr>
            <p:ph idx="3" type="body"/>
          </p:nvPr>
        </p:nvSpPr>
        <p:spPr>
          <a:xfrm>
            <a:off x="4648200" y="2678113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8"/>
          <p:cNvSpPr txBox="1"/>
          <p:nvPr>
            <p:ph idx="4" type="body"/>
          </p:nvPr>
        </p:nvSpPr>
        <p:spPr>
          <a:xfrm>
            <a:off x="4645025" y="3429000"/>
            <a:ext cx="38223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rtl="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82" name="Google Shape;82;p8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8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21798F"/>
              </a:gs>
              <a:gs pos="90000">
                <a:srgbClr val="77CCE0"/>
              </a:gs>
              <a:gs pos="100000">
                <a:srgbClr val="77CCE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7" name="Google Shape;87;p9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9"/>
          <p:cNvSpPr txBox="1"/>
          <p:nvPr>
            <p:ph idx="1" type="body"/>
          </p:nvPr>
        </p:nvSpPr>
        <p:spPr>
          <a:xfrm>
            <a:off x="914400" y="3581400"/>
            <a:ext cx="3352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grpSp>
        <p:nvGrpSpPr>
          <p:cNvPr id="91" name="Google Shape;91;p9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92" name="Google Shape;92;p9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7" name="Google Shape;97;p9"/>
          <p:cNvSpPr txBox="1"/>
          <p:nvPr>
            <p:ph type="title"/>
          </p:nvPr>
        </p:nvSpPr>
        <p:spPr>
          <a:xfrm>
            <a:off x="914400" y="2286000"/>
            <a:ext cx="33528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2" type="body"/>
          </p:nvPr>
        </p:nvSpPr>
        <p:spPr>
          <a:xfrm>
            <a:off x="4651962" y="1828800"/>
            <a:ext cx="3904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68300" lvl="0" marL="4572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indent="-355600" lvl="5" marL="27432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indent="-355600" lvl="6" marL="32004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indent="-355600" lvl="8" marL="4114800" rtl="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21798F"/>
              </a:gs>
              <a:gs pos="100000">
                <a:srgbClr val="77CCE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01" name="Google Shape;101;p10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102" name="Google Shape;102;p10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7" name="Google Shape;107;p10"/>
          <p:cNvSpPr txBox="1"/>
          <p:nvPr>
            <p:ph type="title"/>
          </p:nvPr>
        </p:nvSpPr>
        <p:spPr>
          <a:xfrm>
            <a:off x="4874155" y="338667"/>
            <a:ext cx="38127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sz="28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0"/>
          <p:cNvSpPr txBox="1"/>
          <p:nvPr>
            <p:ph idx="1" type="body"/>
          </p:nvPr>
        </p:nvSpPr>
        <p:spPr>
          <a:xfrm>
            <a:off x="4868333" y="2785533"/>
            <a:ext cx="38184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9" name="Google Shape;109;p10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0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0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0"/>
          <p:cNvSpPr/>
          <p:nvPr>
            <p:ph idx="2" type="pic"/>
          </p:nvPr>
        </p:nvSpPr>
        <p:spPr>
          <a:xfrm>
            <a:off x="838200" y="1371600"/>
            <a:ext cx="3566100" cy="292620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12" kx="0" rotWithShape="0" algn="bl" stA="3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28600" y="228600"/>
            <a:ext cx="8695800" cy="246900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21798F"/>
              </a:gs>
              <a:gs pos="90000">
                <a:srgbClr val="77CCE0"/>
              </a:gs>
              <a:gs pos="100000">
                <a:srgbClr val="77CCE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211645" y="1679507"/>
            <a:ext cx="8723434" cy="1329908"/>
            <a:chOff x="-3905251" y="4294188"/>
            <a:chExt cx="13027829" cy="1892300"/>
          </a:xfrm>
        </p:grpSpPr>
        <p:sp>
          <p:nvSpPr>
            <p:cNvPr id="12" name="Google Shape;12;p1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5lovelanguages.com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/>
          <p:nvPr>
            <p:ph type="ctrTitle"/>
          </p:nvPr>
        </p:nvSpPr>
        <p:spPr>
          <a:xfrm>
            <a:off x="685800" y="6096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Affairs: Why they Occur and Ways to Rebuild Trust</a:t>
            </a:r>
            <a:endParaRPr/>
          </a:p>
        </p:txBody>
      </p:sp>
      <p:sp>
        <p:nvSpPr>
          <p:cNvPr id="137" name="Google Shape;137;p13"/>
          <p:cNvSpPr txBox="1"/>
          <p:nvPr>
            <p:ph idx="1" type="subTitle"/>
          </p:nvPr>
        </p:nvSpPr>
        <p:spPr>
          <a:xfrm>
            <a:off x="457200" y="3276600"/>
            <a:ext cx="56388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-US" sz="2800"/>
              <a:t>Crystal D’Orazio, LMFT, CSAC, CSIT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i="1" lang="en-US" sz="2800"/>
              <a:t>Sarah Maleck, LPC, LMFT</a:t>
            </a:r>
            <a:endParaRPr i="1"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i="1"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00"/>
          </a:p>
        </p:txBody>
      </p:sp>
      <p:sp>
        <p:nvSpPr>
          <p:cNvPr id="138" name="Google Shape;138;p13"/>
          <p:cNvSpPr txBox="1"/>
          <p:nvPr/>
        </p:nvSpPr>
        <p:spPr>
          <a:xfrm>
            <a:off x="680350" y="6038375"/>
            <a:ext cx="77724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1800">
                <a:solidFill>
                  <a:srgbClr val="3D85C6"/>
                </a:solidFill>
                <a:latin typeface="Candara"/>
                <a:ea typeface="Candara"/>
                <a:cs typeface="Candara"/>
                <a:sym typeface="Candara"/>
              </a:rPr>
              <a:t>Mental Health and Substance Use Recovery Training Conference</a:t>
            </a:r>
            <a:endParaRPr b="1" sz="1800">
              <a:solidFill>
                <a:srgbClr val="3D85C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1800">
                <a:solidFill>
                  <a:srgbClr val="3D85C6"/>
                </a:solidFill>
                <a:latin typeface="Candara"/>
                <a:ea typeface="Candara"/>
                <a:cs typeface="Candara"/>
                <a:sym typeface="Candara"/>
              </a:rPr>
              <a:t>Kalahari Resort, Wisconsin Dells		October 30th, 2019</a:t>
            </a:r>
            <a:endParaRPr b="1" sz="1800">
              <a:solidFill>
                <a:srgbClr val="3D85C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155C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idx="1" type="body"/>
          </p:nvPr>
        </p:nvSpPr>
        <p:spPr>
          <a:xfrm>
            <a:off x="581625" y="2516275"/>
            <a:ext cx="39903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75"/>
              <a:buChar char="*"/>
            </a:pPr>
            <a:r>
              <a:rPr lang="en-US" sz="2775"/>
              <a:t>Active/Lazy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775"/>
              <a:buChar char="*"/>
            </a:pPr>
            <a:r>
              <a:rPr lang="en-US" sz="2775"/>
              <a:t>Hot/Cold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775"/>
              <a:buChar char="*"/>
            </a:pPr>
            <a:r>
              <a:rPr lang="en-US" sz="2775"/>
              <a:t>Optimist/Pessimist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775"/>
              <a:buChar char="*"/>
            </a:pPr>
            <a:r>
              <a:rPr lang="en-US" sz="2775"/>
              <a:t>Extrovert/Introvert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775"/>
              <a:buChar char="*"/>
            </a:pPr>
            <a:r>
              <a:rPr lang="en-US" sz="2775"/>
              <a:t>Male/Female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775"/>
              <a:buChar char="*"/>
            </a:pPr>
            <a:r>
              <a:rPr lang="en-US" sz="2775"/>
              <a:t>Black/White</a:t>
            </a:r>
            <a:endParaRPr/>
          </a:p>
          <a:p>
            <a:pPr indent="-133350" lvl="0" marL="27432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/>
          </a:p>
        </p:txBody>
      </p:sp>
      <p:sp>
        <p:nvSpPr>
          <p:cNvPr id="193" name="Google Shape;193;p22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Which Differences Matter?</a:t>
            </a:r>
            <a:endParaRPr/>
          </a:p>
        </p:txBody>
      </p:sp>
      <p:sp>
        <p:nvSpPr>
          <p:cNvPr id="194" name="Google Shape;194;p22"/>
          <p:cNvSpPr txBox="1"/>
          <p:nvPr>
            <p:ph idx="1" type="body"/>
          </p:nvPr>
        </p:nvSpPr>
        <p:spPr>
          <a:xfrm>
            <a:off x="4314750" y="2516275"/>
            <a:ext cx="39903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775"/>
              <a:buChar char="*"/>
            </a:pPr>
            <a:r>
              <a:rPr lang="en-US" sz="2775"/>
              <a:t>Smart/Stupid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775"/>
              <a:buChar char="*"/>
            </a:pPr>
            <a:r>
              <a:rPr lang="en-US" sz="2775"/>
              <a:t>Physical/Sedentary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775"/>
              <a:buChar char="*"/>
            </a:pPr>
            <a:r>
              <a:rPr lang="en-US" sz="2775"/>
              <a:t>Practical/dreamy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775"/>
              <a:buChar char="*"/>
            </a:pPr>
            <a:r>
              <a:rPr lang="en-US" sz="2775"/>
              <a:t>Rich/Poor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775"/>
              <a:buChar char="*"/>
            </a:pPr>
            <a:r>
              <a:rPr lang="en-US" sz="2775"/>
              <a:t>Political views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SzPts val="2775"/>
              <a:buChar char="*"/>
            </a:pPr>
            <a:r>
              <a:rPr lang="en-US" sz="2775"/>
              <a:t>Aggressive/Passive</a:t>
            </a:r>
            <a:endParaRPr/>
          </a:p>
          <a:p>
            <a:pPr indent="-133350" lvl="0" marL="27432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>
            <p:ph idx="4294967295" type="body"/>
          </p:nvPr>
        </p:nvSpPr>
        <p:spPr>
          <a:xfrm>
            <a:off x="609600" y="2057400"/>
            <a:ext cx="8001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"Is there a clearly formulated, passionately held difference between you that has to do with the shape, texture and quality of your life as you actually experience it?“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In other words, do we passionately disagree about our differences?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</a:pPr>
            <a:r>
              <a:rPr lang="en-US" sz="1700"/>
              <a:t>Too Good To Leave, Too Bad To Stay - pg. 176</a:t>
            </a:r>
            <a:endParaRPr sz="1700"/>
          </a:p>
          <a:p>
            <a:pPr indent="-1219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Char char="*"/>
            </a:pPr>
            <a:r>
              <a:rPr lang="en-US" sz="2220"/>
              <a:t>Seek #1: Women Seek Soulmates; Men Seek Playmates</a:t>
            </a:r>
            <a:endParaRPr/>
          </a:p>
          <a:p>
            <a:pPr indent="-274319" lvl="1" marL="576263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2035"/>
              <a:buChar char="*"/>
            </a:pPr>
            <a:r>
              <a:rPr lang="en-US" sz="2035"/>
              <a:t>Women: "I finally found someone I can open up to“</a:t>
            </a:r>
            <a:endParaRPr/>
          </a:p>
          <a:p>
            <a:pPr indent="-274319" lvl="1" marL="576263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2035"/>
              <a:buChar char="*"/>
            </a:pPr>
            <a:r>
              <a:rPr lang="en-US" sz="2035"/>
              <a:t>Men: "my lover and I share so much - sex, tennis, jazz" 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en-US" sz="2220"/>
              <a:t>Seek #2: Women Believe Their Affair Is Justified When It's for Love; Men, When It's Not For Love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en-US" sz="2220"/>
              <a:t>Seek #3: Women Anguish Over Their Affairs ; Men Enjoy Them </a:t>
            </a:r>
            <a:endParaRPr/>
          </a:p>
          <a:p>
            <a:pPr indent="-13335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/>
          </a:p>
          <a:p>
            <a:pPr indent="-13335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SzPts val="1757"/>
              <a:buNone/>
            </a:pPr>
            <a:r>
              <a:rPr lang="en-US" sz="1757"/>
              <a:t>After the Affair- pg. 56-58</a:t>
            </a:r>
            <a:endParaRPr/>
          </a:p>
          <a:p>
            <a:pPr indent="-13335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/>
          </a:p>
        </p:txBody>
      </p:sp>
      <p:sp>
        <p:nvSpPr>
          <p:cNvPr id="205" name="Google Shape;205;p24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Candara"/>
              <a:buNone/>
            </a:pPr>
            <a:r>
              <a:rPr lang="en-US" sz="3959"/>
              <a:t>Men vs. Women – What They Seek</a:t>
            </a:r>
            <a:endParaRPr sz="3959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idx="1" type="body"/>
          </p:nvPr>
        </p:nvSpPr>
        <p:spPr>
          <a:xfrm>
            <a:off x="872067" y="2971799"/>
            <a:ext cx="7408333" cy="3154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Women and Men tend to respond differently to an affair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Evidence shows some gender-typical ways of reacting </a:t>
            </a:r>
            <a:endParaRPr/>
          </a:p>
          <a:p>
            <a:pPr indent="0" lvl="1" marL="301943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1" marL="301943" rtl="0" algn="ctr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/>
              <a:t>**Note: These are only patterns, Don't over generalize, </a:t>
            </a:r>
            <a:endParaRPr/>
          </a:p>
          <a:p>
            <a:pPr indent="0" lvl="1" marL="301943" rtl="0" algn="ctr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/>
              <a:t>isn't the case for everyone</a:t>
            </a:r>
            <a:endParaRPr/>
          </a:p>
          <a:p>
            <a:pPr indent="0" lvl="1" marL="301943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Candara"/>
              <a:buNone/>
            </a:pPr>
            <a:r>
              <a:rPr lang="en-US" sz="3959"/>
              <a:t>Sex Differences in Reactions </a:t>
            </a:r>
            <a:br>
              <a:rPr lang="en-US" sz="3959"/>
            </a:br>
            <a:r>
              <a:rPr lang="en-US" sz="3959"/>
              <a:t>to Affairs</a:t>
            </a:r>
            <a:endParaRPr sz="3959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Difference #1: Women Try to Preserve the Relationship; Men Turn and Run</a:t>
            </a:r>
            <a:endParaRPr/>
          </a:p>
          <a:p>
            <a:pPr indent="-228600" lvl="2" marL="855663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en-US"/>
              <a:t>Women: "Maybe we can work it out“</a:t>
            </a:r>
            <a:endParaRPr/>
          </a:p>
          <a:p>
            <a:pPr indent="-228600" lvl="2" marL="855663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en-US"/>
              <a:t>Men: "Don't bother to come back" 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Difference #2: Women Get Depressed; Men Get Angry</a:t>
            </a:r>
            <a:endParaRPr/>
          </a:p>
          <a:p>
            <a:pPr indent="-228600" lvl="2" marL="855663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en-US"/>
              <a:t>Women: "I failed at the most significant relationship in my life“</a:t>
            </a:r>
            <a:endParaRPr/>
          </a:p>
          <a:p>
            <a:pPr indent="-228600" lvl="2" marL="855663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en-US"/>
              <a:t>Men: "If I run into my wife's lover, I'll kill him" </a:t>
            </a:r>
            <a:endParaRPr/>
          </a:p>
          <a:p>
            <a:pPr indent="-101600" lvl="2" marL="855663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2" marL="3175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After the Affair- pg. 32-33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Differences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Difference #3: Women Feel Inadequate as Companions; Men Feel Inadequate as Lovers</a:t>
            </a:r>
            <a:endParaRPr/>
          </a:p>
          <a:p>
            <a:pPr indent="-228600" lvl="2" marL="855663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en-US"/>
              <a:t>Women: "I'm not good enough a person. I can't satisfy my husband“</a:t>
            </a:r>
            <a:endParaRPr/>
          </a:p>
          <a:p>
            <a:pPr indent="-228600" lvl="2" marL="855663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en-US"/>
              <a:t>Men: "My penis is too small/big. I can't satisfy my wife" 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Difference #4: Women Obsess; Men Distract Themselves</a:t>
            </a:r>
            <a:endParaRPr/>
          </a:p>
          <a:p>
            <a:pPr indent="-228600" lvl="2" marL="855663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en-US"/>
              <a:t>Women: "I can't stop thinking about his girlfriend“</a:t>
            </a:r>
            <a:endParaRPr/>
          </a:p>
          <a:p>
            <a:pPr indent="-228600" lvl="2" marL="855663" rtl="0" algn="l">
              <a:spcBef>
                <a:spcPts val="400"/>
              </a:spcBef>
              <a:spcAft>
                <a:spcPts val="0"/>
              </a:spcAft>
              <a:buSzPts val="2000"/>
              <a:buChar char="*"/>
            </a:pPr>
            <a:r>
              <a:rPr lang="en-US"/>
              <a:t>Men: "I refuse to think about her affair"           </a:t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Differences, continued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idx="1" type="body"/>
          </p:nvPr>
        </p:nvSpPr>
        <p:spPr>
          <a:xfrm>
            <a:off x="807225" y="2849750"/>
            <a:ext cx="41394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800"/>
              <a:buChar char="*"/>
            </a:pPr>
            <a:r>
              <a:rPr lang="en-US" sz="2800"/>
              <a:t>Relief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800"/>
              <a:buChar char="*"/>
            </a:pPr>
            <a:r>
              <a:rPr lang="en-US" sz="2800"/>
              <a:t>Impatience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800"/>
              <a:buChar char="*"/>
            </a:pPr>
            <a:r>
              <a:rPr lang="en-US" sz="2800"/>
              <a:t>Chronic anxiety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800"/>
              <a:buChar char="*"/>
            </a:pPr>
            <a:r>
              <a:rPr lang="en-US" sz="2800"/>
              <a:t>Fear/Regret</a:t>
            </a:r>
            <a:endParaRPr sz="2800"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800"/>
              <a:buChar char="*"/>
            </a:pPr>
            <a:r>
              <a:rPr lang="en-US" sz="2800"/>
              <a:t>Absence of guilt</a:t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30" name="Google Shape;230;p28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Candara"/>
              <a:buNone/>
            </a:pPr>
            <a:r>
              <a:rPr lang="en-US" sz="3959"/>
              <a:t>Common (and conflicting) Reactions</a:t>
            </a:r>
            <a:endParaRPr sz="3959"/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4572000" y="2759375"/>
            <a:ext cx="41394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800"/>
              <a:buChar char="*"/>
            </a:pPr>
            <a:r>
              <a:rPr lang="en-US" sz="2800"/>
              <a:t>Guilt over the children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800"/>
              <a:buChar char="*"/>
            </a:pPr>
            <a:r>
              <a:rPr lang="en-US" sz="2800"/>
              <a:t>Isolation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800"/>
              <a:buChar char="*"/>
            </a:pPr>
            <a:r>
              <a:rPr lang="en-US" sz="2800"/>
              <a:t>Hopelessness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800"/>
              <a:buChar char="*"/>
            </a:pPr>
            <a:r>
              <a:rPr lang="en-US" sz="2800"/>
              <a:t>Paralysis 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800"/>
              <a:buChar char="*"/>
            </a:pPr>
            <a:r>
              <a:rPr lang="en-US" sz="2800"/>
              <a:t>Self-disgust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025" y="334450"/>
            <a:ext cx="4885324" cy="637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idx="1" type="body"/>
          </p:nvPr>
        </p:nvSpPr>
        <p:spPr>
          <a:xfrm>
            <a:off x="381000" y="2255837"/>
            <a:ext cx="8229599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Char char="*"/>
            </a:pPr>
            <a:r>
              <a:rPr lang="en-US" sz="2220"/>
              <a:t>Common Thoughts </a:t>
            </a:r>
            <a:endParaRPr/>
          </a:p>
          <a:p>
            <a:pPr indent="-274319" lvl="1" marL="576263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2035"/>
              <a:buChar char="*"/>
            </a:pPr>
            <a:r>
              <a:rPr lang="en-US" sz="2035"/>
              <a:t>"Going back to my marriage feels like a prison sentence. But I can't abandon my kids" </a:t>
            </a:r>
            <a:endParaRPr/>
          </a:p>
          <a:p>
            <a:pPr indent="-274319" lvl="1" marL="576263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2035"/>
              <a:buChar char="*"/>
            </a:pPr>
            <a:r>
              <a:rPr lang="en-US" sz="2035"/>
              <a:t>"I wasn't looking to fall in love with someone else but I did. Now I can't decide which relationship to give up" </a:t>
            </a:r>
            <a:endParaRPr/>
          </a:p>
          <a:p>
            <a:pPr indent="-274319" lvl="1" marL="576263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2035"/>
              <a:buChar char="*"/>
            </a:pPr>
            <a:r>
              <a:rPr lang="en-US" sz="2035"/>
              <a:t>"I know I strayed, but I didn't mean to hurt you and I never stopped loving you. Can't we move on?”</a:t>
            </a:r>
            <a:endParaRPr/>
          </a:p>
          <a:p>
            <a:pPr indent="-145097" lvl="1" marL="576263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2035"/>
              <a:buNone/>
            </a:pPr>
            <a:r>
              <a:t/>
            </a:r>
            <a:endParaRPr sz="2035"/>
          </a:p>
          <a:p>
            <a:pPr indent="-274320" lvl="0" marL="27432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en-US" sz="2220"/>
              <a:t>Contradictions</a:t>
            </a:r>
            <a:endParaRPr/>
          </a:p>
          <a:p>
            <a:pPr indent="-274319" lvl="1" marL="576263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2035"/>
              <a:buChar char="*"/>
            </a:pPr>
            <a:r>
              <a:rPr lang="en-US" sz="2035"/>
              <a:t>Irresistibly drawn to your lover &amp; disgusted with yourself </a:t>
            </a:r>
            <a:endParaRPr/>
          </a:p>
          <a:p>
            <a:pPr indent="-274319" lvl="1" marL="576263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2035"/>
              <a:buChar char="*"/>
            </a:pPr>
            <a:r>
              <a:rPr lang="en-US" sz="2035"/>
              <a:t>Bitterness toward your partner &amp; remorse at the pain       </a:t>
            </a:r>
            <a:endParaRPr/>
          </a:p>
          <a:p>
            <a:pPr indent="-145097" lvl="1" marL="576263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2035"/>
              <a:buNone/>
            </a:pPr>
            <a:r>
              <a:t/>
            </a:r>
            <a:endParaRPr sz="2035"/>
          </a:p>
          <a:p>
            <a:pPr indent="0" lvl="1" marL="0" rtl="0" algn="l">
              <a:lnSpc>
                <a:spcPct val="90000"/>
              </a:lnSpc>
              <a:spcBef>
                <a:spcPts val="314"/>
              </a:spcBef>
              <a:spcAft>
                <a:spcPts val="0"/>
              </a:spcAft>
              <a:buSzPts val="1572"/>
              <a:buNone/>
            </a:pPr>
            <a:r>
              <a:rPr lang="en-US" sz="1572"/>
              <a:t>After the Affair- pg. 37</a:t>
            </a:r>
            <a:endParaRPr sz="1572"/>
          </a:p>
        </p:txBody>
      </p:sp>
      <p:sp>
        <p:nvSpPr>
          <p:cNvPr id="242" name="Google Shape;242;p30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Should I Stay or Should I Go?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/>
          <p:nvPr>
            <p:ph idx="4294967295" type="body"/>
          </p:nvPr>
        </p:nvSpPr>
        <p:spPr>
          <a:xfrm>
            <a:off x="300900" y="1973750"/>
            <a:ext cx="8542200" cy="418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600"/>
              <a:t>What thoughts might go through your mind if you found out that _______ was having</a:t>
            </a:r>
            <a:r>
              <a:rPr lang="en-US" sz="3600"/>
              <a:t> an affair?</a:t>
            </a:r>
            <a:endParaRPr sz="3600"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	-Your partner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	-A Parent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	-Best Friend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	-Best Friend’s Partner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	-Person you don’t get along with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>
            <p:ph idx="4294967295" type="body"/>
          </p:nvPr>
        </p:nvSpPr>
        <p:spPr>
          <a:xfrm>
            <a:off x="2286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1" lang="en-US" sz="2800"/>
              <a:t>Crystal D'Orazio  LMFT, CSAC, CSIT 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Owner of Marriage &amp; Family Solutions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Practicing for almost 15 years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Awarded top 3 best Marriage Therapists in Madison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Nominated for Athena award in 2016</a:t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i="1" lang="en-US" sz="2800"/>
              <a:t>Sarah Maleck, LPC, LMFT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Has taught classes at UW- Madison regarding coping with stress and couples relationships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PREPARE/ENRICH Certified 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Practicing for 8 years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/>
        </p:nvSpPr>
        <p:spPr>
          <a:xfrm>
            <a:off x="1295400" y="2667000"/>
            <a:ext cx="6705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Some Background on Working with Couples…</a:t>
            </a:r>
            <a:endParaRPr sz="3600">
              <a:solidFill>
                <a:srgbClr val="00B0F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19" lvl="1" marL="576263" rtl="0" algn="l">
              <a:spcBef>
                <a:spcPts val="0"/>
              </a:spcBef>
              <a:spcAft>
                <a:spcPts val="0"/>
              </a:spcAft>
              <a:buSzPts val="2200"/>
              <a:buChar char="*"/>
            </a:pPr>
            <a:r>
              <a:rPr lang="en-US"/>
              <a:t>Secure - feel comfortable with intimacy, and are usually warm and loving</a:t>
            </a:r>
            <a:endParaRPr/>
          </a:p>
          <a:p>
            <a:pPr indent="-274319" lvl="1" marL="576263" rtl="0" algn="l">
              <a:spcBef>
                <a:spcPts val="440"/>
              </a:spcBef>
              <a:spcAft>
                <a:spcPts val="0"/>
              </a:spcAft>
              <a:buSzPts val="2200"/>
              <a:buChar char="*"/>
            </a:pPr>
            <a:r>
              <a:rPr lang="en-US"/>
              <a:t>Avoidant - equate intimacy with a loss of independence and constantly try to minimize closeness</a:t>
            </a:r>
            <a:endParaRPr/>
          </a:p>
          <a:p>
            <a:pPr indent="-274319" lvl="1" marL="576263" rtl="0" algn="l">
              <a:spcBef>
                <a:spcPts val="440"/>
              </a:spcBef>
              <a:spcAft>
                <a:spcPts val="0"/>
              </a:spcAft>
              <a:buSzPts val="2200"/>
              <a:buChar char="*"/>
            </a:pPr>
            <a:r>
              <a:rPr lang="en-US"/>
              <a:t>Anxious - crave intimacy, often preoccupied with their relationships and tend to worry about their partner's ability to love them back</a:t>
            </a:r>
            <a:endParaRPr/>
          </a:p>
          <a:p>
            <a:pPr indent="-274319" lvl="1" marL="576263" rtl="0" algn="l">
              <a:spcBef>
                <a:spcPts val="440"/>
              </a:spcBef>
              <a:spcAft>
                <a:spcPts val="0"/>
              </a:spcAft>
              <a:buSzPts val="2200"/>
              <a:buChar char="*"/>
            </a:pPr>
            <a:r>
              <a:rPr lang="en-US"/>
              <a:t>Disorganized- difficulty managing emotions and trusting partners</a:t>
            </a:r>
            <a:endParaRPr/>
          </a:p>
        </p:txBody>
      </p:sp>
      <p:sp>
        <p:nvSpPr>
          <p:cNvPr id="259" name="Google Shape;259;p33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Candara"/>
              <a:buNone/>
            </a:pPr>
            <a:r>
              <a:rPr lang="en-US" sz="3959"/>
              <a:t>John Bowlby:</a:t>
            </a:r>
            <a:br>
              <a:rPr lang="en-US" sz="3959"/>
            </a:br>
            <a:r>
              <a:rPr lang="en-US" sz="3959"/>
              <a:t>Attachment Styles</a:t>
            </a:r>
            <a:endParaRPr sz="3959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/>
          <p:nvPr>
            <p:ph idx="1" type="body"/>
          </p:nvPr>
        </p:nvSpPr>
        <p:spPr>
          <a:xfrm>
            <a:off x="719667" y="25230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There are 5 different ways that we can give and receive love in relationships: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Physical Touch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Quality Time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Acts of Service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Words of Affirmation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Gifts</a:t>
            </a:r>
            <a:endParaRPr/>
          </a:p>
        </p:txBody>
      </p:sp>
      <p:sp>
        <p:nvSpPr>
          <p:cNvPr id="265" name="Google Shape;265;p34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Candara"/>
              <a:buNone/>
            </a:pPr>
            <a:r>
              <a:rPr lang="en-US" sz="3959"/>
              <a:t>Gary Chapman:</a:t>
            </a:r>
            <a:br>
              <a:rPr lang="en-US" sz="3959"/>
            </a:br>
            <a:r>
              <a:rPr lang="en-US" sz="3959"/>
              <a:t>Five Love Languages</a:t>
            </a:r>
            <a:endParaRPr sz="3959"/>
          </a:p>
        </p:txBody>
      </p:sp>
      <p:pic>
        <p:nvPicPr>
          <p:cNvPr id="266" name="Google Shape;2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100" y="3161525"/>
            <a:ext cx="2418425" cy="31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/>
          <p:nvPr>
            <p:ph idx="1" type="body"/>
          </p:nvPr>
        </p:nvSpPr>
        <p:spPr>
          <a:xfrm>
            <a:off x="304801" y="2438400"/>
            <a:ext cx="8610600" cy="1210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Anatomy of Trust: "Choosing to make something important to you, vulnerable to the actions of someone else" </a:t>
            </a:r>
            <a:endParaRPr/>
          </a:p>
        </p:txBody>
      </p:sp>
      <p:sp>
        <p:nvSpPr>
          <p:cNvPr id="272" name="Google Shape;272;p35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Brené</a:t>
            </a:r>
            <a:r>
              <a:rPr b="1" lang="en-US"/>
              <a:t> </a:t>
            </a:r>
            <a:r>
              <a:rPr lang="en-US"/>
              <a:t>Brown: Trust</a:t>
            </a:r>
            <a:endParaRPr/>
          </a:p>
        </p:txBody>
      </p:sp>
      <p:pic>
        <p:nvPicPr>
          <p:cNvPr descr="Image result for the anatomy of trust" id="273" name="Google Shape;27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3520966"/>
            <a:ext cx="38862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Trust, continued</a:t>
            </a:r>
            <a:endParaRPr/>
          </a:p>
        </p:txBody>
      </p:sp>
      <p:sp>
        <p:nvSpPr>
          <p:cNvPr id="279" name="Google Shape;279;p36"/>
          <p:cNvSpPr txBox="1"/>
          <p:nvPr/>
        </p:nvSpPr>
        <p:spPr>
          <a:xfrm>
            <a:off x="1143000" y="3124200"/>
            <a:ext cx="7442200" cy="3222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</a:pPr>
            <a:r>
              <a:rPr lang="en-US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Trust is like a marble jar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</a:pPr>
            <a:r>
              <a:rPr lang="en-US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Built on small and insignificant moments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</a:pPr>
            <a:r>
              <a:rPr lang="en-US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You can choose to build trust or choose to betray</a:t>
            </a:r>
            <a:endParaRPr sz="24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/>
          <p:nvPr>
            <p:ph idx="1" type="body"/>
          </p:nvPr>
        </p:nvSpPr>
        <p:spPr>
          <a:xfrm>
            <a:off x="609601" y="2675467"/>
            <a:ext cx="7670800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There needs to be a wall that separates you and your partner from the outside world, when you confide in another person about your relationship you open up a window </a:t>
            </a:r>
            <a:endParaRPr/>
          </a:p>
          <a:p>
            <a:pPr indent="-274319" lvl="1" marL="576263" rtl="0" algn="l">
              <a:spcBef>
                <a:spcPts val="440"/>
              </a:spcBef>
              <a:spcAft>
                <a:spcPts val="0"/>
              </a:spcAft>
              <a:buSzPts val="2200"/>
              <a:buChar char="*"/>
            </a:pPr>
            <a:r>
              <a:rPr lang="en-US"/>
              <a:t>Window --&gt; doorway = affairs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When you hide a friendship from your partner you create a wall between you and your partner</a:t>
            </a:r>
            <a:endParaRPr/>
          </a:p>
        </p:txBody>
      </p:sp>
      <p:sp>
        <p:nvSpPr>
          <p:cNvPr id="285" name="Google Shape;285;p37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Candara"/>
              <a:buNone/>
            </a:pPr>
            <a:r>
              <a:rPr lang="en-US" sz="3959"/>
              <a:t> John Gottman: </a:t>
            </a:r>
            <a:br>
              <a:rPr lang="en-US" sz="3959"/>
            </a:br>
            <a:r>
              <a:rPr lang="en-US" sz="3959"/>
              <a:t>Choosing Commitment</a:t>
            </a:r>
            <a:endParaRPr sz="3959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Char char="*"/>
            </a:pPr>
            <a:r>
              <a:rPr lang="en-US" sz="2220"/>
              <a:t>You have to choose a commitment and stop whatever we are doing to answer to the bid for attention our partner is offering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en-US" sz="2220"/>
              <a:t>Negative comparisons of our partner with real or imagined alternatives“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en-US" sz="2220"/>
              <a:t>Rather than nurturing gratitude for what we have with our partner, we nurture resentment for what's missing“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Char char="*"/>
            </a:pPr>
            <a:r>
              <a:rPr lang="en-US" sz="2220"/>
              <a:t>In a committed relationship, you both stop the world to try to understand and ease each other's pain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80000"/>
              </a:lnSpc>
              <a:spcBef>
                <a:spcPts val="314"/>
              </a:spcBef>
              <a:spcAft>
                <a:spcPts val="0"/>
              </a:spcAft>
              <a:buSzPts val="1572"/>
              <a:buNone/>
            </a:pPr>
            <a:r>
              <a:rPr lang="en-US" sz="1572"/>
              <a:t>Eight Dates- pg. 45</a:t>
            </a:r>
            <a:endParaRPr/>
          </a:p>
          <a:p>
            <a:pPr indent="-133350" lvl="0" marL="27432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/>
          </a:p>
        </p:txBody>
      </p:sp>
      <p:sp>
        <p:nvSpPr>
          <p:cNvPr id="291" name="Google Shape;291;p38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John Gottman, continued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/>
          <p:nvPr>
            <p:ph type="title"/>
          </p:nvPr>
        </p:nvSpPr>
        <p:spPr>
          <a:xfrm>
            <a:off x="457200" y="3124200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ndara"/>
              <a:buNone/>
            </a:pPr>
            <a:r>
              <a:rPr lang="en-US">
                <a:solidFill>
                  <a:srgbClr val="00B0F0"/>
                </a:solidFill>
              </a:rPr>
              <a:t>Recovering from an Affair</a:t>
            </a:r>
            <a:endParaRPr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2420" lvl="0" marL="274320" rtl="0" algn="l">
              <a:spcBef>
                <a:spcPts val="480"/>
              </a:spcBef>
              <a:spcAft>
                <a:spcPts val="0"/>
              </a:spcAft>
              <a:buSzPts val="3000"/>
              <a:buChar char="*"/>
            </a:pPr>
            <a:r>
              <a:rPr lang="en-US" sz="3000"/>
              <a:t>Conditional Commitment</a:t>
            </a:r>
            <a:endParaRPr sz="3000"/>
          </a:p>
          <a:p>
            <a:pPr indent="-312420" lvl="0" marL="274320" rtl="0" algn="l">
              <a:spcBef>
                <a:spcPts val="480"/>
              </a:spcBef>
              <a:spcAft>
                <a:spcPts val="0"/>
              </a:spcAft>
              <a:buSzPts val="3000"/>
              <a:buChar char="*"/>
            </a:pPr>
            <a:r>
              <a:rPr lang="en-US" sz="3000"/>
              <a:t>Non-sexual affairs</a:t>
            </a:r>
            <a:endParaRPr sz="3000"/>
          </a:p>
          <a:p>
            <a:pPr indent="-312420" lvl="0" marL="274320" rtl="0" algn="l">
              <a:spcBef>
                <a:spcPts val="480"/>
              </a:spcBef>
              <a:spcAft>
                <a:spcPts val="0"/>
              </a:spcAft>
              <a:buSzPts val="3000"/>
              <a:buChar char="*"/>
            </a:pPr>
            <a:r>
              <a:rPr lang="en-US" sz="3000"/>
              <a:t>Lying</a:t>
            </a:r>
            <a:endParaRPr sz="3000"/>
          </a:p>
          <a:p>
            <a:pPr indent="-312420" lvl="0" marL="274320" rtl="0" algn="l">
              <a:spcBef>
                <a:spcPts val="480"/>
              </a:spcBef>
              <a:spcAft>
                <a:spcPts val="0"/>
              </a:spcAft>
              <a:buSzPts val="3000"/>
              <a:buChar char="*"/>
            </a:pPr>
            <a:r>
              <a:rPr lang="en-US" sz="3000"/>
              <a:t>Withdrawing (sexually or emotionally)</a:t>
            </a:r>
            <a:endParaRPr sz="3000"/>
          </a:p>
          <a:p>
            <a:pPr indent="-312420" lvl="0" marL="274320" rtl="0" algn="l">
              <a:spcBef>
                <a:spcPts val="480"/>
              </a:spcBef>
              <a:spcAft>
                <a:spcPts val="0"/>
              </a:spcAft>
              <a:buSzPts val="3000"/>
              <a:buChar char="*"/>
            </a:pPr>
            <a:r>
              <a:rPr lang="en-US" sz="3000"/>
              <a:t>Disrespect</a:t>
            </a:r>
            <a:endParaRPr sz="3000"/>
          </a:p>
          <a:p>
            <a:pPr indent="-312420" lvl="0" marL="274320" rtl="0" algn="l">
              <a:spcBef>
                <a:spcPts val="480"/>
              </a:spcBef>
              <a:spcAft>
                <a:spcPts val="0"/>
              </a:spcAft>
              <a:buSzPts val="3000"/>
              <a:buChar char="*"/>
            </a:pPr>
            <a:r>
              <a:rPr lang="en-US" sz="3000"/>
              <a:t>Physical or Emotional Abuse</a:t>
            </a:r>
            <a:endParaRPr sz="3000"/>
          </a:p>
          <a:p>
            <a:pPr indent="0" lvl="0" marL="27432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0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Other Types of Betrayal...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3200"/>
              <a:buChar char="*"/>
            </a:pPr>
            <a:r>
              <a:rPr lang="en-US" sz="3200"/>
              <a:t>Discovery</a:t>
            </a:r>
            <a:endParaRPr/>
          </a:p>
          <a:p>
            <a:pPr indent="-274320" lvl="0" marL="274320" rtl="0" algn="l">
              <a:spcBef>
                <a:spcPts val="640"/>
              </a:spcBef>
              <a:spcAft>
                <a:spcPts val="0"/>
              </a:spcAft>
              <a:buSzPts val="3200"/>
              <a:buChar char="*"/>
            </a:pPr>
            <a:r>
              <a:rPr lang="en-US" sz="3200"/>
              <a:t>Grief</a:t>
            </a:r>
            <a:endParaRPr/>
          </a:p>
          <a:p>
            <a:pPr indent="-274320" lvl="0" marL="274320" rtl="0" algn="l">
              <a:spcBef>
                <a:spcPts val="640"/>
              </a:spcBef>
              <a:spcAft>
                <a:spcPts val="0"/>
              </a:spcAft>
              <a:buSzPts val="3200"/>
              <a:buChar char="*"/>
            </a:pPr>
            <a:r>
              <a:rPr lang="en-US" sz="3200"/>
              <a:t>Acceptance</a:t>
            </a:r>
            <a:endParaRPr/>
          </a:p>
          <a:p>
            <a:pPr indent="-274320" lvl="0" marL="274320" rtl="0" algn="l">
              <a:spcBef>
                <a:spcPts val="640"/>
              </a:spcBef>
              <a:spcAft>
                <a:spcPts val="0"/>
              </a:spcAft>
              <a:buSzPts val="3200"/>
              <a:buChar char="*"/>
            </a:pPr>
            <a:r>
              <a:rPr lang="en-US" sz="3200"/>
              <a:t>Recovery/Reconnection</a:t>
            </a:r>
            <a:endParaRPr sz="3200"/>
          </a:p>
        </p:txBody>
      </p:sp>
      <p:sp>
        <p:nvSpPr>
          <p:cNvPr id="308" name="Google Shape;308;p41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Stages of Affair Recovery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872067" y="2675466"/>
            <a:ext cx="7408200" cy="3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The definition of infidelity is subjective and based on the expectations and definition of each partner in the relationship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Betrayal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Loss of Trust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Deception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Violation of Expectations</a:t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What is Infidelity?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Helping the injured partner describe their experience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Offending partner must understand and acknowledge their partner’s pain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Offending partner describes their own pain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Acknowledgement of shame and guilt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Describing what is needed during painful times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Describing what led to the affair</a:t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14" name="Google Shape;314;p42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Candara"/>
              <a:buNone/>
            </a:pPr>
            <a:r>
              <a:rPr lang="en-US" sz="3959"/>
              <a:t>Affair Recovery Using </a:t>
            </a:r>
            <a:br>
              <a:rPr lang="en-US" sz="3959"/>
            </a:br>
            <a:r>
              <a:rPr lang="en-US" sz="3959"/>
              <a:t>Emotion-Focused Therapy</a:t>
            </a:r>
            <a:endParaRPr sz="3959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Timeline</a:t>
            </a:r>
            <a:endParaRPr/>
          </a:p>
        </p:txBody>
      </p:sp>
      <p:pic>
        <p:nvPicPr>
          <p:cNvPr id="321" name="Google Shape;3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63" y="2898299"/>
            <a:ext cx="8653475" cy="34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/>
          <p:nvPr>
            <p:ph idx="1" type="body"/>
          </p:nvPr>
        </p:nvSpPr>
        <p:spPr>
          <a:xfrm>
            <a:off x="705175" y="2387177"/>
            <a:ext cx="7408200" cy="4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2420" lvl="0" marL="274320" rtl="0" algn="l">
              <a:spcBef>
                <a:spcPts val="480"/>
              </a:spcBef>
              <a:spcAft>
                <a:spcPts val="0"/>
              </a:spcAft>
              <a:buSzPts val="3000"/>
              <a:buChar char="*"/>
            </a:pPr>
            <a:r>
              <a:rPr lang="en-US" sz="3000"/>
              <a:t>Dealing with regret/loss</a:t>
            </a:r>
            <a:endParaRPr sz="3000"/>
          </a:p>
          <a:p>
            <a:pPr indent="-312420" lvl="0" marL="274320" rtl="0" algn="l">
              <a:spcBef>
                <a:spcPts val="480"/>
              </a:spcBef>
              <a:spcAft>
                <a:spcPts val="0"/>
              </a:spcAft>
              <a:buSzPts val="3000"/>
              <a:buChar char="*"/>
            </a:pPr>
            <a:r>
              <a:rPr lang="en-US" sz="3000"/>
              <a:t>Coping with guilt or fear of failure</a:t>
            </a:r>
            <a:endParaRPr sz="3000"/>
          </a:p>
          <a:p>
            <a:pPr indent="-312420" lvl="0" marL="274320" rtl="0" algn="l">
              <a:spcBef>
                <a:spcPts val="480"/>
              </a:spcBef>
              <a:spcAft>
                <a:spcPts val="0"/>
              </a:spcAft>
              <a:buSzPts val="3000"/>
              <a:buChar char="*"/>
            </a:pPr>
            <a:r>
              <a:rPr lang="en-US" sz="3000"/>
              <a:t>Processing hurt and/or anger</a:t>
            </a:r>
            <a:endParaRPr sz="3000"/>
          </a:p>
          <a:p>
            <a:pPr indent="-312420" lvl="0" marL="274320" rtl="0" algn="l">
              <a:spcBef>
                <a:spcPts val="480"/>
              </a:spcBef>
              <a:spcAft>
                <a:spcPts val="0"/>
              </a:spcAft>
              <a:buSzPts val="3000"/>
              <a:buChar char="*"/>
            </a:pPr>
            <a:r>
              <a:rPr lang="en-US" sz="3000"/>
              <a:t>Coming to terms with who you are &amp; what you want for your life</a:t>
            </a:r>
            <a:endParaRPr sz="3000"/>
          </a:p>
          <a:p>
            <a:pPr indent="-312420" lvl="0" marL="274320" rtl="0" algn="l">
              <a:spcBef>
                <a:spcPts val="480"/>
              </a:spcBef>
              <a:spcAft>
                <a:spcPts val="0"/>
              </a:spcAft>
              <a:buSzPts val="3000"/>
              <a:buChar char="*"/>
            </a:pPr>
            <a:r>
              <a:rPr lang="en-US" sz="3000"/>
              <a:t>Balancing time and energy </a:t>
            </a:r>
            <a:endParaRPr sz="3000"/>
          </a:p>
          <a:p>
            <a:pPr indent="0" lvl="0" marL="27432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4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Personal Issues to Address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"/>
          <p:cNvSpPr txBox="1"/>
          <p:nvPr>
            <p:ph type="title"/>
          </p:nvPr>
        </p:nvSpPr>
        <p:spPr>
          <a:xfrm>
            <a:off x="457200" y="3124200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959"/>
              <a:buFont typeface="Candara"/>
              <a:buNone/>
            </a:pPr>
            <a:r>
              <a:rPr lang="en-US" sz="3959">
                <a:solidFill>
                  <a:srgbClr val="00B0F0"/>
                </a:solidFill>
              </a:rPr>
              <a:t>Increasing Communication and Conflict Resolution Skills</a:t>
            </a:r>
            <a:endParaRPr sz="3959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/>
          <p:nvPr>
            <p:ph idx="1" type="body"/>
          </p:nvPr>
        </p:nvSpPr>
        <p:spPr>
          <a:xfrm>
            <a:off x="872067" y="2675466"/>
            <a:ext cx="7408333" cy="4030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"My partner and I should feel a deep, unspoken bond at all times“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"My partner should be able to anticipate my needs“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"I shouldn't have to work for love" 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"I shouldn't have to work to be trusted“</a:t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After the Affair- pg. 72</a:t>
            </a:r>
            <a:endParaRPr sz="1600"/>
          </a:p>
        </p:txBody>
      </p:sp>
      <p:sp>
        <p:nvSpPr>
          <p:cNvPr id="338" name="Google Shape;338;p46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Candara"/>
              <a:buNone/>
            </a:pPr>
            <a:r>
              <a:rPr lang="en-US" sz="3959"/>
              <a:t>Evaluating and Expressing Expectations</a:t>
            </a:r>
            <a:endParaRPr sz="3959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We learn a lot about what relationships look like from our observations in our family of origin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What did communication in the home look like?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How was conflict handled?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What roles did each parent take on?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It is important to discuss  the ways in which our families impact our view of relationships</a:t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44" name="Google Shape;344;p47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Candara"/>
              <a:buNone/>
            </a:pPr>
            <a:r>
              <a:rPr lang="en-US" sz="3959"/>
              <a:t>Exploring Family of Origin Influences</a:t>
            </a:r>
            <a:endParaRPr sz="3959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8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Direct &amp; Honest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Leave = Leave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Assumptions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Minimizing “Noise”-inserting unnecessary info, arguments, points or distractions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Volleyball- back and forth without resolution or accountability</a:t>
            </a:r>
            <a:endParaRPr/>
          </a:p>
        </p:txBody>
      </p:sp>
      <p:sp>
        <p:nvSpPr>
          <p:cNvPr id="350" name="Google Shape;350;p48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Communication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9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“I-Statement”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“When _______, I felt _________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“The story I’m telling myself…”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Avoiding always/never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Knowing when to take a time-out</a:t>
            </a:r>
            <a:endParaRPr/>
          </a:p>
        </p:txBody>
      </p:sp>
      <p:sp>
        <p:nvSpPr>
          <p:cNvPr id="356" name="Google Shape;356;p49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Candara"/>
              <a:buNone/>
            </a:pPr>
            <a:r>
              <a:rPr lang="en-US" sz="3959"/>
              <a:t>Active Listening &amp; Giving Feedback</a:t>
            </a:r>
            <a:endParaRPr sz="3959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0"/>
          <p:cNvSpPr txBox="1"/>
          <p:nvPr>
            <p:ph idx="1" type="body"/>
          </p:nvPr>
        </p:nvSpPr>
        <p:spPr>
          <a:xfrm>
            <a:off x="457200" y="2080100"/>
            <a:ext cx="8686800" cy="44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en-US" sz="1800"/>
              <a:t>1. After the Affair - Janis Abrahms Spring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1800"/>
              <a:t>2. Too Good To Leave, Too Bad To Stay - Mira Kirshenbaum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1800"/>
              <a:t>3. Eight Dates - John &amp; Julie Schwartz Gottman, Doug &amp; Rachel Carlton Abrams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1800"/>
              <a:t>4. Brené Brown- Super Soul Podcast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1800"/>
              <a:t>5. "The Seven Types of Affairs" - affairadvice.com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1800"/>
              <a:t>6. Attached - Amir Levine &amp; Rachel Heller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1800"/>
              <a:t>7. Infidelity Recovery Institute- www.infidelityrecoveryinstitute.com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1800"/>
              <a:t>8. Repairing Broken Bonds – Light Up the Couch Podcast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1800"/>
              <a:t>9. Laura Brotherson - </a:t>
            </a:r>
            <a:r>
              <a:rPr lang="en-US" sz="1800"/>
              <a:t>strengtheningmarriage.com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1800"/>
              <a:t>10. Gary Chapman - </a:t>
            </a:r>
            <a:r>
              <a:rPr lang="en-US" sz="1800">
                <a:solidFill>
                  <a:srgbClr val="000000"/>
                </a:solidFill>
                <a:uFill>
                  <a:noFill/>
                </a:uFill>
                <a:hlinkClick r:id="rId3"/>
              </a:rPr>
              <a:t>www.5lovelanguages.com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1800"/>
              <a:t>11. Peggy &amp; James Vaughan - Recovering from Affairs: Couples Handbook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1800"/>
              <a:t>12. Peggy Vaughan - The Monogamy Myth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1800"/>
              <a:t>13. Rick Reynolds - Affair Recovery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en-US" sz="1800"/>
              <a:t>14. Esther Perel - TED2015 Rethinking Infidelity...a talk for anyone who has ever loved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/>
          </a:p>
        </p:txBody>
      </p:sp>
      <p:sp>
        <p:nvSpPr>
          <p:cNvPr id="362" name="Google Shape;362;p50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References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50" y="1593800"/>
            <a:ext cx="1974774" cy="2204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1"/>
          <p:cNvPicPr preferRelativeResize="0"/>
          <p:nvPr/>
        </p:nvPicPr>
        <p:blipFill rotWithShape="1">
          <a:blip r:embed="rId4">
            <a:alphaModFix/>
          </a:blip>
          <a:srcRect b="26357" l="12753" r="12753" t="4004"/>
          <a:stretch/>
        </p:blipFill>
        <p:spPr>
          <a:xfrm>
            <a:off x="1111650" y="4150200"/>
            <a:ext cx="1974775" cy="226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1"/>
          <p:cNvSpPr txBox="1"/>
          <p:nvPr/>
        </p:nvSpPr>
        <p:spPr>
          <a:xfrm>
            <a:off x="2838325" y="1915900"/>
            <a:ext cx="57195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00">
                <a:latin typeface="Candara"/>
                <a:ea typeface="Candara"/>
                <a:cs typeface="Candara"/>
                <a:sym typeface="Candara"/>
              </a:rPr>
              <a:t>Crystal D’Orazio, LMFT, CSAC, CSIT</a:t>
            </a:r>
            <a:endParaRPr b="1" i="1" sz="27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ndara"/>
                <a:ea typeface="Candara"/>
                <a:cs typeface="Candara"/>
                <a:sym typeface="Candara"/>
              </a:rPr>
              <a:t>Marriage and Family Solutions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ndara"/>
                <a:ea typeface="Candara"/>
                <a:cs typeface="Candara"/>
                <a:sym typeface="Candara"/>
              </a:rPr>
              <a:t>www.marriagesolutionsmadison.com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ndara"/>
                <a:ea typeface="Candara"/>
                <a:cs typeface="Candara"/>
                <a:sym typeface="Candara"/>
              </a:rPr>
              <a:t>marriage.solutions@sbcglobal.net 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1" name="Google Shape;371;p51"/>
          <p:cNvSpPr txBox="1"/>
          <p:nvPr/>
        </p:nvSpPr>
        <p:spPr>
          <a:xfrm>
            <a:off x="3524125" y="4425288"/>
            <a:ext cx="53142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00">
                <a:latin typeface="Candara"/>
                <a:ea typeface="Candara"/>
                <a:cs typeface="Candara"/>
                <a:sym typeface="Candara"/>
              </a:rPr>
              <a:t>Sarah Maleck, LPC, LMFT</a:t>
            </a:r>
            <a:endParaRPr b="1" i="1" sz="27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ndara"/>
                <a:ea typeface="Candara"/>
                <a:cs typeface="Candara"/>
                <a:sym typeface="Candara"/>
              </a:rPr>
              <a:t>Maleck Therapy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ndara"/>
                <a:ea typeface="Candara"/>
                <a:cs typeface="Candara"/>
                <a:sym typeface="Candara"/>
              </a:rPr>
              <a:t>www.malecktherapy.com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ndara"/>
                <a:ea typeface="Candara"/>
                <a:cs typeface="Candara"/>
                <a:sym typeface="Candara"/>
              </a:rPr>
              <a:t>sarah.maleck@malecktherapy.com 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6"/>
          <p:cNvPicPr preferRelativeResize="0"/>
          <p:nvPr/>
        </p:nvPicPr>
        <p:blipFill rotWithShape="1">
          <a:blip r:embed="rId3">
            <a:alphaModFix/>
          </a:blip>
          <a:srcRect b="41860" l="0" r="0" t="0"/>
          <a:stretch/>
        </p:blipFill>
        <p:spPr>
          <a:xfrm>
            <a:off x="1320675" y="1836550"/>
            <a:ext cx="6341900" cy="36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2"/>
          <p:cNvSpPr txBox="1"/>
          <p:nvPr/>
        </p:nvSpPr>
        <p:spPr>
          <a:xfrm>
            <a:off x="410075" y="1973750"/>
            <a:ext cx="8633100" cy="37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ndara"/>
                <a:ea typeface="Candara"/>
                <a:cs typeface="Candara"/>
                <a:sym typeface="Candara"/>
              </a:rPr>
              <a:t>“One rule of thumb which I have found helpful for myself is that, in any </a:t>
            </a:r>
            <a:r>
              <a:rPr i="1" lang="en-US" sz="3000" u="sng">
                <a:latin typeface="Candara"/>
                <a:ea typeface="Candara"/>
                <a:cs typeface="Candara"/>
                <a:sym typeface="Candara"/>
              </a:rPr>
              <a:t>continuing relationship</a:t>
            </a:r>
            <a:r>
              <a:rPr i="1" lang="en-US" sz="3000">
                <a:latin typeface="Candara"/>
                <a:ea typeface="Candara"/>
                <a:cs typeface="Candara"/>
                <a:sym typeface="Candara"/>
              </a:rPr>
              <a:t>,</a:t>
            </a:r>
            <a:r>
              <a:rPr lang="en-US" sz="3000">
                <a:latin typeface="Candara"/>
                <a:ea typeface="Candara"/>
                <a:cs typeface="Candara"/>
                <a:sym typeface="Candara"/>
              </a:rPr>
              <a:t> any </a:t>
            </a:r>
            <a:r>
              <a:rPr i="1" lang="en-US" sz="3000" u="sng">
                <a:latin typeface="Candara"/>
                <a:ea typeface="Candara"/>
                <a:cs typeface="Candara"/>
                <a:sym typeface="Candara"/>
              </a:rPr>
              <a:t>persistent feeling</a:t>
            </a:r>
            <a:r>
              <a:rPr lang="en-US" sz="3000">
                <a:latin typeface="Candara"/>
                <a:ea typeface="Candara"/>
                <a:cs typeface="Candara"/>
                <a:sym typeface="Candara"/>
              </a:rPr>
              <a:t> had better be expressed. Suppressing it can only damage the relationship…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ndara"/>
                <a:ea typeface="Candara"/>
                <a:cs typeface="Candara"/>
                <a:sym typeface="Candara"/>
              </a:rPr>
              <a:t>If this is not done, what is unexpressed gradually poisons the relationship.”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ndara"/>
                <a:ea typeface="Candara"/>
                <a:cs typeface="Candara"/>
                <a:sym typeface="Candara"/>
              </a:rPr>
              <a:t>-Carl Rogers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3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Helping Therapists Become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Effective</a:t>
            </a:r>
            <a:endParaRPr/>
          </a:p>
        </p:txBody>
      </p:sp>
      <p:sp>
        <p:nvSpPr>
          <p:cNvPr id="384" name="Google Shape;384;p53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Dealing with the affair directly</a:t>
            </a:r>
            <a:endParaRPr/>
          </a:p>
          <a:p>
            <a:pPr indent="-236220" lvl="0" marL="274320" rtl="0" algn="l">
              <a:spcBef>
                <a:spcPts val="480"/>
              </a:spcBef>
              <a:spcAft>
                <a:spcPts val="0"/>
              </a:spcAft>
              <a:buSzPts val="1800"/>
              <a:buChar char="*"/>
            </a:pPr>
            <a:r>
              <a:rPr lang="en-US"/>
              <a:t>Explore the emotional impact</a:t>
            </a:r>
            <a:endParaRPr/>
          </a:p>
          <a:p>
            <a:pPr indent="-236220" lvl="0" marL="274320" rtl="0" algn="l">
              <a:spcBef>
                <a:spcPts val="480"/>
              </a:spcBef>
              <a:spcAft>
                <a:spcPts val="0"/>
              </a:spcAft>
              <a:buSzPts val="1800"/>
              <a:buChar char="*"/>
            </a:pPr>
            <a:r>
              <a:rPr lang="en-US"/>
              <a:t>Don’t “blame” the hurt spouse</a:t>
            </a:r>
            <a:endParaRPr/>
          </a:p>
          <a:p>
            <a:pPr indent="-236220" lvl="0" marL="274320" rtl="0" algn="l">
              <a:spcBef>
                <a:spcPts val="480"/>
              </a:spcBef>
              <a:spcAft>
                <a:spcPts val="0"/>
              </a:spcAft>
              <a:buSzPts val="1800"/>
              <a:buChar char="*"/>
            </a:pPr>
            <a:r>
              <a:rPr lang="en-US"/>
              <a:t>No secret keeping</a:t>
            </a:r>
            <a:endParaRPr/>
          </a:p>
          <a:p>
            <a:pPr indent="-236220" lvl="0" marL="274320" rtl="0" algn="l">
              <a:spcBef>
                <a:spcPts val="480"/>
              </a:spcBef>
              <a:spcAft>
                <a:spcPts val="0"/>
              </a:spcAft>
              <a:buSzPts val="1800"/>
              <a:buChar char="*"/>
            </a:pPr>
            <a:r>
              <a:rPr lang="en-US"/>
              <a:t>Inform yourself about affairs and resources</a:t>
            </a:r>
            <a:endParaRPr/>
          </a:p>
          <a:p>
            <a:pPr indent="-236220" lvl="0" marL="274320" rtl="0" algn="l">
              <a:spcBef>
                <a:spcPts val="480"/>
              </a:spcBef>
              <a:spcAft>
                <a:spcPts val="0"/>
              </a:spcAft>
              <a:buSzPts val="1800"/>
              <a:buChar char="*"/>
            </a:pPr>
            <a:r>
              <a:rPr lang="en-US"/>
              <a:t>Encourage honest communication and answering all questions.</a:t>
            </a:r>
            <a:endParaRPr/>
          </a:p>
          <a:p>
            <a:pPr indent="-236220" lvl="0" marL="274320" rtl="0" algn="l">
              <a:spcBef>
                <a:spcPts val="480"/>
              </a:spcBef>
              <a:spcAft>
                <a:spcPts val="0"/>
              </a:spcAft>
              <a:buSzPts val="1800"/>
              <a:buChar char="*"/>
            </a:pPr>
            <a:r>
              <a:rPr lang="en-US"/>
              <a:t>Be aware of your own biases and beliefs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Oftentimes when people cheat, it is because one or more of their needs are not being met in their relationship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Sexual Dissatisfaction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Feeling Unappreciated, Neglected, or Ignored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Seeking Emotional Validation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Feeling Lonely or Bored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Struggles with Aging and/or Body Image</a:t>
            </a:r>
            <a:endParaRPr/>
          </a:p>
        </p:txBody>
      </p:sp>
      <p:sp>
        <p:nvSpPr>
          <p:cNvPr id="161" name="Google Shape;161;p17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Why Do People Cheat?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138" y="2003475"/>
            <a:ext cx="7945725" cy="35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9"/>
          <p:cNvPicPr preferRelativeResize="0"/>
          <p:nvPr/>
        </p:nvPicPr>
        <p:blipFill rotWithShape="1">
          <a:blip r:embed="rId3">
            <a:alphaModFix/>
          </a:blip>
          <a:srcRect b="19791" l="28930" r="30545" t="41701"/>
          <a:stretch/>
        </p:blipFill>
        <p:spPr>
          <a:xfrm>
            <a:off x="763969" y="2229181"/>
            <a:ext cx="7618031" cy="406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4">
            <a:alphaModFix/>
          </a:blip>
          <a:srcRect b="4790" l="28814" r="30657" t="92084"/>
          <a:stretch/>
        </p:blipFill>
        <p:spPr>
          <a:xfrm>
            <a:off x="763969" y="6299139"/>
            <a:ext cx="7618031" cy="33026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>
            <a:off x="152400" y="0"/>
            <a:ext cx="8991600" cy="1600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 b="58996" l="28930" r="30545" t="14643"/>
          <a:stretch/>
        </p:blipFill>
        <p:spPr>
          <a:xfrm>
            <a:off x="763969" y="265471"/>
            <a:ext cx="7618031" cy="196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/>
          <p:nvPr/>
        </p:nvSpPr>
        <p:spPr>
          <a:xfrm>
            <a:off x="0" y="152400"/>
            <a:ext cx="9144000" cy="26670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b="5543" l="29143" r="30164" t="35383"/>
          <a:stretch/>
        </p:blipFill>
        <p:spPr>
          <a:xfrm>
            <a:off x="914400" y="457200"/>
            <a:ext cx="7162800" cy="584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Partner becomes emotionally distant or  inappropriately defensive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Sudden changes in energy/interests/hobbies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Increased attention to appearance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Extreme need for privacy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Unaccounted time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Changes in sex/affection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en-US"/>
              <a:t>Lying</a:t>
            </a:r>
            <a:endParaRPr/>
          </a:p>
        </p:txBody>
      </p:sp>
      <p:sp>
        <p:nvSpPr>
          <p:cNvPr id="187" name="Google Shape;187;p21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/>
              <a:t>Red Flags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veform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